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9926638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iIozZZOyupQF8HsP5sGypnFzF0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4302625" cy="34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1695" y="1"/>
            <a:ext cx="4302625" cy="34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924175" y="849313"/>
            <a:ext cx="4078288" cy="22939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202" y="3271498"/>
            <a:ext cx="7942238" cy="2676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45"/>
            <a:ext cx="4302625" cy="34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1695" y="6456645"/>
            <a:ext cx="4302625" cy="34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202" y="3271498"/>
            <a:ext cx="7942238" cy="2676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838194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4038614" y="6356358"/>
            <a:ext cx="411479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610602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5" y="1956598"/>
            <a:ext cx="5811836" cy="2628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9" y="-596104"/>
            <a:ext cx="5811836" cy="7734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194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14" y="6356358"/>
            <a:ext cx="411479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2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1524011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97"/>
              <a:buFont typeface="Calibri"/>
              <a:buNone/>
              <a:defRPr sz="599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1524011" y="3602046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2393"/>
              <a:buNone/>
              <a:defRPr sz="2393"/>
            </a:lvl1pPr>
            <a:lvl2pPr lvl="1" algn="ctr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999"/>
              <a:buNone/>
              <a:defRPr sz="1999"/>
            </a:lvl2pPr>
            <a:lvl3pPr lvl="2" algn="ctr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796"/>
              <a:buNone/>
              <a:defRPr sz="1795"/>
            </a:lvl3pPr>
            <a:lvl4pPr lvl="3" algn="ctr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4pPr>
            <a:lvl5pPr lvl="4" algn="ctr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5pPr>
            <a:lvl6pPr lvl="5" algn="ctr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6pPr>
            <a:lvl7pPr lvl="6" algn="ctr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7pPr>
            <a:lvl8pPr lvl="7" algn="ctr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8pPr>
            <a:lvl9pPr lvl="8" algn="ctr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838194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4038614" y="6356358"/>
            <a:ext cx="411479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610602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831852" y="1709738"/>
            <a:ext cx="10515603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97"/>
              <a:buFont typeface="Calibri"/>
              <a:buNone/>
              <a:defRPr sz="599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1852" y="4589463"/>
            <a:ext cx="10515603" cy="1500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rgbClr val="888888"/>
              </a:buClr>
              <a:buSzPts val="2393"/>
              <a:buNone/>
              <a:defRPr sz="2393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rgbClr val="888888"/>
              </a:buClr>
              <a:buSzPts val="1999"/>
              <a:buNone/>
              <a:defRPr sz="1999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rgbClr val="888888"/>
              </a:buClr>
              <a:buSzPts val="1796"/>
              <a:buNone/>
              <a:defRPr sz="1795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rgbClr val="888888"/>
              </a:buClr>
              <a:buSzPts val="1604"/>
              <a:buNone/>
              <a:defRPr sz="1604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rgbClr val="888888"/>
              </a:buClr>
              <a:buSzPts val="1604"/>
              <a:buNone/>
              <a:defRPr sz="1604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rgbClr val="888888"/>
              </a:buClr>
              <a:buSzPts val="1604"/>
              <a:buNone/>
              <a:defRPr sz="1604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rgbClr val="888888"/>
              </a:buClr>
              <a:buSzPts val="1604"/>
              <a:buNone/>
              <a:defRPr sz="1604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rgbClr val="888888"/>
              </a:buClr>
              <a:buSzPts val="1604"/>
              <a:buNone/>
              <a:defRPr sz="1604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rgbClr val="888888"/>
              </a:buClr>
              <a:buSzPts val="1604"/>
              <a:buNone/>
              <a:defRPr sz="1604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838194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4038614" y="6356358"/>
            <a:ext cx="411479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610602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838211" y="365132"/>
            <a:ext cx="10515603" cy="132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838194" y="1825631"/>
            <a:ext cx="5181607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6172202" y="1825631"/>
            <a:ext cx="5181607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838194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4038614" y="6356358"/>
            <a:ext cx="411479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610602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839792" y="365132"/>
            <a:ext cx="10515603" cy="132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839791" y="1681161"/>
            <a:ext cx="5157787" cy="82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2393"/>
              <a:buNone/>
              <a:defRPr sz="2393" b="1"/>
            </a:lvl1pPr>
            <a:lvl2pPr marL="914400" lvl="1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999"/>
              <a:buNone/>
              <a:defRPr sz="1999" b="1"/>
            </a:lvl2pPr>
            <a:lvl3pPr marL="1371600" lvl="2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796"/>
              <a:buNone/>
              <a:defRPr sz="1795" b="1"/>
            </a:lvl3pPr>
            <a:lvl4pPr marL="1828800" lvl="3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 b="1"/>
            </a:lvl4pPr>
            <a:lvl5pPr marL="2286000" lvl="4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 b="1"/>
            </a:lvl5pPr>
            <a:lvl6pPr marL="2743200" lvl="5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 b="1"/>
            </a:lvl6pPr>
            <a:lvl7pPr marL="3200400" lvl="6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 b="1"/>
            </a:lvl7pPr>
            <a:lvl8pPr marL="3657600" lvl="7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 b="1"/>
            </a:lvl8pPr>
            <a:lvl9pPr marL="4114800" lvl="8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839791" y="2505084"/>
            <a:ext cx="5157787" cy="3684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6172201" y="1681161"/>
            <a:ext cx="5183187" cy="82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2393"/>
              <a:buNone/>
              <a:defRPr sz="2393" b="1"/>
            </a:lvl1pPr>
            <a:lvl2pPr marL="914400" lvl="1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999"/>
              <a:buNone/>
              <a:defRPr sz="1999" b="1"/>
            </a:lvl2pPr>
            <a:lvl3pPr marL="1371600" lvl="2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796"/>
              <a:buNone/>
              <a:defRPr sz="1795" b="1"/>
            </a:lvl3pPr>
            <a:lvl4pPr marL="1828800" lvl="3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 b="1"/>
            </a:lvl4pPr>
            <a:lvl5pPr marL="2286000" lvl="4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 b="1"/>
            </a:lvl5pPr>
            <a:lvl6pPr marL="2743200" lvl="5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 b="1"/>
            </a:lvl6pPr>
            <a:lvl7pPr marL="3200400" lvl="6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 b="1"/>
            </a:lvl7pPr>
            <a:lvl8pPr marL="3657600" lvl="7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 b="1"/>
            </a:lvl8pPr>
            <a:lvl9pPr marL="4114800" lvl="8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4"/>
          </p:nvPr>
        </p:nvSpPr>
        <p:spPr>
          <a:xfrm>
            <a:off x="6172201" y="2505084"/>
            <a:ext cx="5183187" cy="3684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838194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4038614" y="6356358"/>
            <a:ext cx="411479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8610602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838211" y="365132"/>
            <a:ext cx="10515603" cy="132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838194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4038614" y="6356358"/>
            <a:ext cx="411479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610602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93" y="457205"/>
            <a:ext cx="3932239" cy="160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96"/>
              <a:buFont typeface="Calibri"/>
              <a:buNone/>
              <a:defRPr sz="3196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94" y="987430"/>
            <a:ext cx="6172201" cy="4873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546" algn="l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3196"/>
              <a:buChar char="•"/>
              <a:defRPr sz="3196"/>
            </a:lvl1pPr>
            <a:lvl2pPr marL="914400" lvl="1" indent="-406463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2801"/>
              <a:buChar char="•"/>
              <a:defRPr sz="2801"/>
            </a:lvl2pPr>
            <a:lvl3pPr marL="1371600" lvl="2" indent="-380555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2393"/>
              <a:buChar char="•"/>
              <a:defRPr sz="2393"/>
            </a:lvl3pPr>
            <a:lvl4pPr marL="1828800" lvl="3" indent="-355536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999"/>
              <a:buChar char="•"/>
              <a:defRPr sz="1999"/>
            </a:lvl4pPr>
            <a:lvl5pPr marL="2286000" lvl="4" indent="-355536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999"/>
              <a:buChar char="•"/>
              <a:defRPr sz="1999"/>
            </a:lvl5pPr>
            <a:lvl6pPr marL="2743200" lvl="5" indent="-355536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999"/>
              <a:buChar char="•"/>
              <a:defRPr sz="1999"/>
            </a:lvl6pPr>
            <a:lvl7pPr marL="3200400" lvl="6" indent="-355536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999"/>
              <a:buChar char="•"/>
              <a:defRPr sz="1999"/>
            </a:lvl7pPr>
            <a:lvl8pPr marL="3657600" lvl="7" indent="-355536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999"/>
              <a:buChar char="•"/>
              <a:defRPr sz="1999"/>
            </a:lvl8pPr>
            <a:lvl9pPr marL="4114800" lvl="8" indent="-355536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999"/>
              <a:buChar char="•"/>
              <a:defRPr sz="1999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93" y="2057402"/>
            <a:ext cx="3932239" cy="3811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1pPr>
            <a:lvl2pPr marL="914400" lvl="1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97"/>
              <a:buNone/>
              <a:defRPr sz="1197"/>
            </a:lvl3pPr>
            <a:lvl4pPr marL="1828800" lvl="3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29"/>
              <a:buNone/>
              <a:defRPr sz="1129"/>
            </a:lvl4pPr>
            <a:lvl5pPr marL="2286000" lvl="4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29"/>
              <a:buNone/>
              <a:defRPr sz="1129"/>
            </a:lvl5pPr>
            <a:lvl6pPr marL="2743200" lvl="5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29"/>
              <a:buNone/>
              <a:defRPr sz="1129"/>
            </a:lvl6pPr>
            <a:lvl7pPr marL="3200400" lvl="6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29"/>
              <a:buNone/>
              <a:defRPr sz="1129"/>
            </a:lvl7pPr>
            <a:lvl8pPr marL="3657600" lvl="7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29"/>
              <a:buNone/>
              <a:defRPr sz="1129"/>
            </a:lvl8pPr>
            <a:lvl9pPr marL="4114800" lvl="8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29"/>
              <a:buNone/>
              <a:defRPr sz="1129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194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14" y="6356358"/>
            <a:ext cx="411479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2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93" y="457205"/>
            <a:ext cx="3932239" cy="160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96"/>
              <a:buFont typeface="Calibri"/>
              <a:buNone/>
              <a:defRPr sz="3196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94" y="987430"/>
            <a:ext cx="6172201" cy="4873627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93" y="2057402"/>
            <a:ext cx="3932239" cy="3811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1pPr>
            <a:lvl2pPr marL="914400" lvl="1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97"/>
              <a:buNone/>
              <a:defRPr sz="1197"/>
            </a:lvl3pPr>
            <a:lvl4pPr marL="1828800" lvl="3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29"/>
              <a:buNone/>
              <a:defRPr sz="1129"/>
            </a:lvl4pPr>
            <a:lvl5pPr marL="2286000" lvl="4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29"/>
              <a:buNone/>
              <a:defRPr sz="1129"/>
            </a:lvl5pPr>
            <a:lvl6pPr marL="2743200" lvl="5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29"/>
              <a:buNone/>
              <a:defRPr sz="1129"/>
            </a:lvl6pPr>
            <a:lvl7pPr marL="3200400" lvl="6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29"/>
              <a:buNone/>
              <a:defRPr sz="1129"/>
            </a:lvl7pPr>
            <a:lvl8pPr marL="3657600" lvl="7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29"/>
              <a:buNone/>
              <a:defRPr sz="1129"/>
            </a:lvl8pPr>
            <a:lvl9pPr marL="4114800" lvl="8" indent="-2286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129"/>
              <a:buNone/>
              <a:defRPr sz="1129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194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14" y="6356358"/>
            <a:ext cx="411479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2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11" y="365132"/>
            <a:ext cx="10515603" cy="132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920343" y="-1256501"/>
            <a:ext cx="4351339" cy="10515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194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14" y="6356358"/>
            <a:ext cx="411479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2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11" y="365132"/>
            <a:ext cx="10515603" cy="132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93"/>
              <a:buFont typeface="Calibri"/>
              <a:buNone/>
              <a:defRPr sz="4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11" y="1825631"/>
            <a:ext cx="10515603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63" algn="l" rtl="0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2801"/>
              <a:buFont typeface="Arial"/>
              <a:buChar char="•"/>
              <a:defRPr sz="2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0555" algn="l" rtl="0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2393"/>
              <a:buFont typeface="Arial"/>
              <a:buChar char="•"/>
              <a:defRPr sz="2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536" algn="l" rtl="0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999"/>
              <a:buFont typeface="Arial"/>
              <a:buChar char="•"/>
              <a:defRPr sz="19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645" algn="l" rtl="0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796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645" algn="l" rtl="0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796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645" algn="l" rtl="0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796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645" algn="l" rtl="0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796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646" algn="l" rtl="0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796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646" algn="l" rtl="0">
              <a:lnSpc>
                <a:spcPct val="90000"/>
              </a:lnSpc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1796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194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9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14" y="6356358"/>
            <a:ext cx="411479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9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2" y="6356358"/>
            <a:ext cx="2743207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19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19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19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19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19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19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19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19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19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 idx="4294967295"/>
          </p:nvPr>
        </p:nvSpPr>
        <p:spPr>
          <a:xfrm>
            <a:off x="8620125" y="190023"/>
            <a:ext cx="3570600" cy="7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it-IT" sz="16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it-IT" sz="16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1" i="1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it-IT" sz="16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it-IT" sz="16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14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400" b="1" i="1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400" b="1" i="1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400" b="1" i="1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400" b="1" i="1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400" b="1" i="1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it-IT" sz="14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ORGANIGRAMMA FUNZIONALE                          </a:t>
            </a:r>
            <a:br>
              <a:rPr lang="it-IT" sz="14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16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it-IT" sz="16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1800" b="1" i="1" u="none" strike="noStrike" cap="none">
                <a:solidFill>
                  <a:schemeClr val="dk1"/>
                </a:solidFill>
              </a:rPr>
              <a:t>Il Gignoro </a:t>
            </a:r>
            <a:endParaRPr sz="1800" b="1" i="1" u="none" strike="noStrike" cap="none">
              <a:solidFill>
                <a:schemeClr val="dk1"/>
              </a:solidFill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960021" y="1385803"/>
            <a:ext cx="1392967" cy="41173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58E0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it-IT" sz="1000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Ufficio/accoglienza</a:t>
            </a:r>
            <a:r>
              <a:rPr lang="it-IT" sz="9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900" b="1" i="0" u="none" strike="noStrike" cap="none" dirty="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 dirty="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</p:txBody>
      </p:sp>
      <p:sp>
        <p:nvSpPr>
          <p:cNvPr id="90" name="Google Shape;90;p1"/>
          <p:cNvSpPr/>
          <p:nvPr/>
        </p:nvSpPr>
        <p:spPr>
          <a:xfrm>
            <a:off x="960021" y="2080655"/>
            <a:ext cx="1392967" cy="425911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Geriatra                 </a:t>
            </a:r>
            <a:r>
              <a:rPr lang="it-IT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it-IT" sz="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(Consulente)</a:t>
            </a:r>
            <a:r>
              <a:rPr lang="it-IT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</a:t>
            </a:r>
            <a:endParaRPr dirty="0"/>
          </a:p>
        </p:txBody>
      </p:sp>
      <p:cxnSp>
        <p:nvCxnSpPr>
          <p:cNvPr id="91" name="Google Shape;91;p1"/>
          <p:cNvCxnSpPr/>
          <p:nvPr/>
        </p:nvCxnSpPr>
        <p:spPr>
          <a:xfrm rot="10800000">
            <a:off x="4667798" y="1637217"/>
            <a:ext cx="8708" cy="870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" name="Google Shape;92;p1"/>
          <p:cNvCxnSpPr/>
          <p:nvPr/>
        </p:nvCxnSpPr>
        <p:spPr>
          <a:xfrm flipV="1">
            <a:off x="2352988" y="1587715"/>
            <a:ext cx="3867220" cy="6388"/>
          </a:xfrm>
          <a:prstGeom prst="straightConnector1">
            <a:avLst/>
          </a:prstGeom>
          <a:noFill/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" name="Google Shape;93;p1"/>
          <p:cNvCxnSpPr/>
          <p:nvPr/>
        </p:nvCxnSpPr>
        <p:spPr>
          <a:xfrm flipV="1">
            <a:off x="2371286" y="2293314"/>
            <a:ext cx="2612851" cy="296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5" name="Google Shape;95;p1"/>
          <p:cNvSpPr/>
          <p:nvPr/>
        </p:nvSpPr>
        <p:spPr>
          <a:xfrm>
            <a:off x="3245199" y="3334085"/>
            <a:ext cx="1422599" cy="728932"/>
          </a:xfrm>
          <a:prstGeom prst="roundRect">
            <a:avLst>
              <a:gd name="adj" fmla="val 16667"/>
            </a:avLst>
          </a:prstGeom>
          <a:solidFill>
            <a:schemeClr val="bg1">
              <a:alpha val="15686"/>
            </a:schemeClr>
          </a:solidFill>
          <a:ln w="381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it-IT" sz="9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RSA </a:t>
            </a:r>
          </a:p>
          <a:p>
            <a:pPr lvl="0" algn="ctr"/>
            <a:r>
              <a:rPr lang="it-IT" sz="6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(Modulo base, BIA, Cognitivo comportamentale)</a:t>
            </a:r>
            <a:endParaRPr lang="it-IT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it-IT" sz="800" i="1" dirty="0" smtClean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P. </a:t>
            </a:r>
            <a:r>
              <a:rPr lang="it-IT" sz="800" i="1" dirty="0" err="1" smtClean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Sconfienza</a:t>
            </a:r>
            <a:r>
              <a:rPr lang="it-IT" sz="800" i="1" dirty="0" smtClean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endParaRPr lang="it-IT" sz="800" i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lvl="0" algn="ctr"/>
            <a:endParaRPr lang="it-IT" sz="9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6334859" y="4781383"/>
            <a:ext cx="966693" cy="67772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Volontari</a:t>
            </a:r>
            <a:r>
              <a:rPr lang="it-IT" sz="119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4096245" y="4803294"/>
            <a:ext cx="960251" cy="65580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175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Animatori 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374099" y="4779547"/>
            <a:ext cx="1133886" cy="67955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175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97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Infermieri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cxnSp>
        <p:nvCxnSpPr>
          <p:cNvPr id="101" name="Google Shape;101;p1"/>
          <p:cNvCxnSpPr/>
          <p:nvPr/>
        </p:nvCxnSpPr>
        <p:spPr>
          <a:xfrm>
            <a:off x="935125" y="2944400"/>
            <a:ext cx="0" cy="134286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 flipH="1">
            <a:off x="948343" y="2920621"/>
            <a:ext cx="4961138" cy="3716"/>
          </a:xfrm>
          <a:prstGeom prst="straightConnector1">
            <a:avLst/>
          </a:prstGeom>
          <a:noFill/>
          <a:ln w="28575" cap="rnd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5" name="Google Shape;105;p1"/>
          <p:cNvSpPr txBox="1"/>
          <p:nvPr/>
        </p:nvSpPr>
        <p:spPr>
          <a:xfrm>
            <a:off x="6838950" y="6050800"/>
            <a:ext cx="5139600" cy="7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it-IT" sz="1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it-IT" sz="1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1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it-IT" sz="1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1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it-IT" sz="1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1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it-IT" sz="1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11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Revisione del </a:t>
            </a:r>
            <a:r>
              <a:rPr lang="it-IT" sz="1100" b="1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20.05.24 </a:t>
            </a:r>
            <a:r>
              <a:rPr lang="it-IT" sz="11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Firma Direttrice Servizi Salute</a:t>
            </a:r>
            <a:endParaRPr sz="11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1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2144424" y="5868850"/>
            <a:ext cx="60414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Titolare Privacy Responsabile </a:t>
            </a:r>
            <a:r>
              <a:rPr lang="it-IT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 struttura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le figure del sistema sicurezza fare riferimento all’organigramma sicurezza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dirty="0">
                <a:solidFill>
                  <a:srgbClr val="C72DC7"/>
                </a:solidFill>
                <a:latin typeface="Calibri"/>
                <a:ea typeface="Calibri"/>
                <a:cs typeface="Calibri"/>
                <a:sym typeface="Calibri"/>
              </a:rPr>
              <a:t>Servizi trasversali di Staff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10270522" y="3434217"/>
            <a:ext cx="1293600" cy="6288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1DDA6"/>
              </a:gs>
              <a:gs pos="50000">
                <a:srgbClr val="B7D798"/>
              </a:gs>
              <a:gs pos="100000">
                <a:srgbClr val="ADD585"/>
              </a:gs>
            </a:gsLst>
            <a:lin ang="5400000" scaled="0"/>
          </a:gradFill>
          <a:ln w="9525" cap="flat" cmpd="sng">
            <a:solidFill>
              <a:schemeClr val="accent2">
                <a:alpha val="94901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 TRASVERSALI </a:t>
            </a:r>
            <a:endParaRPr/>
          </a:p>
          <a:p>
            <a:pPr marL="171450" marR="0" lvl="0" indent="-17145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it-IT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Trasporti</a:t>
            </a:r>
            <a:endParaRPr/>
          </a:p>
        </p:txBody>
      </p:sp>
      <p:sp>
        <p:nvSpPr>
          <p:cNvPr id="108" name="Google Shape;108;p1"/>
          <p:cNvSpPr/>
          <p:nvPr/>
        </p:nvSpPr>
        <p:spPr>
          <a:xfrm>
            <a:off x="2887167" y="4781382"/>
            <a:ext cx="976047" cy="67772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175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Assistenti </a:t>
            </a:r>
            <a:r>
              <a:rPr lang="it-IT" sz="1197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12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3809150" y="162500"/>
            <a:ext cx="2152198" cy="55085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412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1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Direttrice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1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AREA SALUTE</a:t>
            </a:r>
            <a:endParaRPr lang="it-IT" sz="10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it-IT" sz="1000" b="1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8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Manuela Silvia  RIVOIRA</a:t>
            </a:r>
            <a:endParaRPr sz="8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0" name="Google Shape;110;p1"/>
          <p:cNvCxnSpPr>
            <a:endCxn id="95" idx="0"/>
          </p:cNvCxnSpPr>
          <p:nvPr/>
        </p:nvCxnSpPr>
        <p:spPr>
          <a:xfrm>
            <a:off x="3952069" y="2944400"/>
            <a:ext cx="4430" cy="389685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1" name="Google Shape;111;p1"/>
          <p:cNvSpPr/>
          <p:nvPr/>
        </p:nvSpPr>
        <p:spPr>
          <a:xfrm>
            <a:off x="5311658" y="3328488"/>
            <a:ext cx="1226192" cy="73452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175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5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Centro </a:t>
            </a:r>
            <a:r>
              <a:rPr lang="it-IT" sz="9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Diurno e servizi domiciliari </a:t>
            </a:r>
            <a:endParaRPr sz="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i="1" dirty="0" smtClean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L. </a:t>
            </a:r>
            <a:r>
              <a:rPr lang="it-IT" sz="800" i="1" dirty="0" err="1" smtClean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Salvaggio</a:t>
            </a:r>
            <a:endParaRPr sz="800" i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1622635" y="4781382"/>
            <a:ext cx="1049418" cy="67772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175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Fisioterapisti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3" name="Google Shape;113;p1"/>
          <p:cNvCxnSpPr/>
          <p:nvPr/>
        </p:nvCxnSpPr>
        <p:spPr>
          <a:xfrm flipH="1">
            <a:off x="4965839" y="709195"/>
            <a:ext cx="18298" cy="2231044"/>
          </a:xfrm>
          <a:prstGeom prst="straightConnector1">
            <a:avLst/>
          </a:prstGeom>
          <a:noFill/>
          <a:ln w="1905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14" name="Google Shape;114;p1"/>
          <p:cNvSpPr/>
          <p:nvPr/>
        </p:nvSpPr>
        <p:spPr>
          <a:xfrm>
            <a:off x="3917893" y="892532"/>
            <a:ext cx="1987847" cy="48800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412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10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Responsabile di struttura </a:t>
            </a:r>
            <a:endParaRPr sz="10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M. </a:t>
            </a:r>
            <a:r>
              <a:rPr lang="it-IT" sz="800" i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Casalone</a:t>
            </a:r>
            <a:r>
              <a:rPr lang="it-IT" sz="8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RINALDI </a:t>
            </a:r>
            <a:endParaRPr dirty="0"/>
          </a:p>
        </p:txBody>
      </p:sp>
      <p:cxnSp>
        <p:nvCxnSpPr>
          <p:cNvPr id="115" name="Google Shape;115;p1"/>
          <p:cNvCxnSpPr/>
          <p:nvPr/>
        </p:nvCxnSpPr>
        <p:spPr>
          <a:xfrm>
            <a:off x="5905740" y="2918137"/>
            <a:ext cx="0" cy="399449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7" name="Google Shape;117;p1"/>
          <p:cNvCxnSpPr/>
          <p:nvPr/>
        </p:nvCxnSpPr>
        <p:spPr>
          <a:xfrm flipH="1">
            <a:off x="948342" y="4287817"/>
            <a:ext cx="5866180" cy="5176"/>
          </a:xfrm>
          <a:prstGeom prst="straightConnector1">
            <a:avLst/>
          </a:prstGeom>
          <a:noFill/>
          <a:ln w="28575" cap="rnd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8" name="Google Shape;118;p1"/>
          <p:cNvCxnSpPr>
            <a:endCxn id="100" idx="0"/>
          </p:cNvCxnSpPr>
          <p:nvPr/>
        </p:nvCxnSpPr>
        <p:spPr>
          <a:xfrm>
            <a:off x="935125" y="4284247"/>
            <a:ext cx="5917" cy="4953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19" name="Google Shape;119;p1"/>
          <p:cNvCxnSpPr/>
          <p:nvPr/>
        </p:nvCxnSpPr>
        <p:spPr>
          <a:xfrm flipH="1">
            <a:off x="5761530" y="4270193"/>
            <a:ext cx="3683" cy="511189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0" name="Google Shape;120;p1"/>
          <p:cNvCxnSpPr>
            <a:endCxn id="99" idx="0"/>
          </p:cNvCxnSpPr>
          <p:nvPr/>
        </p:nvCxnSpPr>
        <p:spPr>
          <a:xfrm>
            <a:off x="4569546" y="4293882"/>
            <a:ext cx="6825" cy="509412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1" name="Google Shape;121;p1"/>
          <p:cNvCxnSpPr>
            <a:endCxn id="108" idx="0"/>
          </p:cNvCxnSpPr>
          <p:nvPr/>
        </p:nvCxnSpPr>
        <p:spPr>
          <a:xfrm>
            <a:off x="3372596" y="4293882"/>
            <a:ext cx="2595" cy="4875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2" name="Google Shape;122;p1"/>
          <p:cNvCxnSpPr>
            <a:endCxn id="112" idx="0"/>
          </p:cNvCxnSpPr>
          <p:nvPr/>
        </p:nvCxnSpPr>
        <p:spPr>
          <a:xfrm>
            <a:off x="2144425" y="4293882"/>
            <a:ext cx="2919" cy="4875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3" name="Google Shape;123;p1"/>
          <p:cNvCxnSpPr/>
          <p:nvPr/>
        </p:nvCxnSpPr>
        <p:spPr>
          <a:xfrm rot="10800000">
            <a:off x="562087" y="6502401"/>
            <a:ext cx="615887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24" name="Google Shape;124;p1"/>
          <p:cNvSpPr txBox="1"/>
          <p:nvPr/>
        </p:nvSpPr>
        <p:spPr>
          <a:xfrm>
            <a:off x="449951" y="6500485"/>
            <a:ext cx="840157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 esterni </a:t>
            </a:r>
            <a:endParaRPr/>
          </a:p>
        </p:txBody>
      </p:sp>
      <p:pic>
        <p:nvPicPr>
          <p:cNvPr id="125" name="Google Shape;12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02050" y="190024"/>
            <a:ext cx="1640283" cy="661725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89;p1"/>
          <p:cNvSpPr/>
          <p:nvPr/>
        </p:nvSpPr>
        <p:spPr>
          <a:xfrm>
            <a:off x="6267634" y="1336991"/>
            <a:ext cx="1510359" cy="46489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ap="flat" cmpd="sng">
            <a:solidFill>
              <a:srgbClr val="58E0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Contabilità e amministrazione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(fatturazione, acquisti e personale )</a:t>
            </a:r>
          </a:p>
        </p:txBody>
      </p:sp>
      <p:cxnSp>
        <p:nvCxnSpPr>
          <p:cNvPr id="49" name="Google Shape;92;p1"/>
          <p:cNvCxnSpPr/>
          <p:nvPr/>
        </p:nvCxnSpPr>
        <p:spPr>
          <a:xfrm>
            <a:off x="4984137" y="2181886"/>
            <a:ext cx="1236071" cy="1"/>
          </a:xfrm>
          <a:prstGeom prst="straightConnector1">
            <a:avLst/>
          </a:prstGeom>
          <a:noFill/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5" name="Google Shape;89;p1"/>
          <p:cNvSpPr/>
          <p:nvPr/>
        </p:nvSpPr>
        <p:spPr>
          <a:xfrm>
            <a:off x="6267634" y="1948051"/>
            <a:ext cx="1557786" cy="46489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ap="flat" cmpd="sng">
            <a:solidFill>
              <a:srgbClr val="58E0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Ufficio </a:t>
            </a:r>
            <a:r>
              <a:rPr lang="it-IT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Tecnico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G. </a:t>
            </a:r>
            <a:r>
              <a:rPr lang="it-IT" sz="800" i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Cafaggini</a:t>
            </a:r>
            <a:r>
              <a:rPr lang="it-IT" sz="8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8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it-IT" sz="800" i="1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99;p1"/>
          <p:cNvSpPr/>
          <p:nvPr/>
        </p:nvSpPr>
        <p:spPr>
          <a:xfrm>
            <a:off x="5271610" y="4781337"/>
            <a:ext cx="948598" cy="67776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175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Ambiente </a:t>
            </a:r>
            <a:r>
              <a:rPr lang="it-IT" sz="1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7" name="Google Shape;119;p1"/>
          <p:cNvCxnSpPr/>
          <p:nvPr/>
        </p:nvCxnSpPr>
        <p:spPr>
          <a:xfrm flipH="1">
            <a:off x="6814522" y="4292993"/>
            <a:ext cx="3683" cy="511189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114</Words>
  <Application>Microsoft Office PowerPoint</Application>
  <PresentationFormat>Widescreen</PresentationFormat>
  <Paragraphs>46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         ORGANIGRAMMA FUNZIONALE                            Il Gignoro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ORGANIGRAMMA FUNZIONALE                            Il Gignoro </dc:title>
  <dc:creator>Costanza Tomassetti</dc:creator>
  <cp:lastModifiedBy>Costanza Tomassetti</cp:lastModifiedBy>
  <cp:revision>7</cp:revision>
  <dcterms:created xsi:type="dcterms:W3CDTF">2018-11-06T11:50:14Z</dcterms:created>
  <dcterms:modified xsi:type="dcterms:W3CDTF">2024-05-20T10:40:06Z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0x010100FD2593F3862B3647861839FA6F24625A005E3C5EA69674514299978A3386D68C41</vt:lpwstr>
  </property>
  <property fmtid="{D5CDD505-2E9C-101B-9397-08002B2CF9AE}" pid="3" name="D4SDocVersionNumber">
    <vt:lpwstr>0.1</vt:lpwstr>
  </property>
</Properties>
</file>